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3" r:id="rId3"/>
    <p:sldId id="354" r:id="rId4"/>
    <p:sldId id="353" r:id="rId5"/>
    <p:sldId id="356" r:id="rId6"/>
    <p:sldId id="355" r:id="rId7"/>
    <p:sldId id="367" r:id="rId8"/>
    <p:sldId id="357" r:id="rId9"/>
    <p:sldId id="358" r:id="rId10"/>
    <p:sldId id="360" r:id="rId11"/>
    <p:sldId id="361" r:id="rId12"/>
    <p:sldId id="327" r:id="rId13"/>
    <p:sldId id="362" r:id="rId14"/>
    <p:sldId id="363" r:id="rId15"/>
    <p:sldId id="364" r:id="rId16"/>
    <p:sldId id="365" r:id="rId17"/>
    <p:sldId id="366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433" r:id="rId33"/>
    <p:sldId id="382" r:id="rId34"/>
    <p:sldId id="384" r:id="rId35"/>
    <p:sldId id="388" r:id="rId36"/>
    <p:sldId id="385" r:id="rId37"/>
    <p:sldId id="386" r:id="rId38"/>
    <p:sldId id="387" r:id="rId39"/>
    <p:sldId id="383" r:id="rId40"/>
    <p:sldId id="398" r:id="rId41"/>
    <p:sldId id="389" r:id="rId42"/>
    <p:sldId id="390" r:id="rId43"/>
    <p:sldId id="391" r:id="rId44"/>
    <p:sldId id="392" r:id="rId45"/>
    <p:sldId id="393" r:id="rId46"/>
    <p:sldId id="394" r:id="rId47"/>
    <p:sldId id="345" r:id="rId48"/>
    <p:sldId id="399" r:id="rId49"/>
    <p:sldId id="395" r:id="rId50"/>
    <p:sldId id="396" r:id="rId51"/>
    <p:sldId id="397" r:id="rId52"/>
    <p:sldId id="400" r:id="rId53"/>
    <p:sldId id="401" r:id="rId54"/>
    <p:sldId id="408" r:id="rId55"/>
    <p:sldId id="402" r:id="rId56"/>
    <p:sldId id="403" r:id="rId57"/>
    <p:sldId id="404" r:id="rId58"/>
    <p:sldId id="405" r:id="rId59"/>
    <p:sldId id="406" r:id="rId60"/>
    <p:sldId id="407" r:id="rId61"/>
    <p:sldId id="414" r:id="rId62"/>
    <p:sldId id="409" r:id="rId63"/>
    <p:sldId id="410" r:id="rId64"/>
    <p:sldId id="411" r:id="rId65"/>
    <p:sldId id="415" r:id="rId66"/>
    <p:sldId id="412" r:id="rId67"/>
    <p:sldId id="413" r:id="rId68"/>
    <p:sldId id="416" r:id="rId69"/>
    <p:sldId id="418" r:id="rId70"/>
    <p:sldId id="417" r:id="rId71"/>
    <p:sldId id="419" r:id="rId72"/>
    <p:sldId id="420" r:id="rId73"/>
    <p:sldId id="346" r:id="rId74"/>
    <p:sldId id="421" r:id="rId75"/>
    <p:sldId id="422" r:id="rId76"/>
    <p:sldId id="423" r:id="rId77"/>
    <p:sldId id="424" r:id="rId78"/>
    <p:sldId id="425" r:id="rId79"/>
    <p:sldId id="426" r:id="rId80"/>
    <p:sldId id="427" r:id="rId81"/>
    <p:sldId id="428" r:id="rId82"/>
    <p:sldId id="347" r:id="rId83"/>
    <p:sldId id="434" r:id="rId84"/>
    <p:sldId id="429" r:id="rId85"/>
    <p:sldId id="430" r:id="rId86"/>
    <p:sldId id="431" r:id="rId87"/>
    <p:sldId id="432" r:id="rId88"/>
    <p:sldId id="435" r:id="rId89"/>
    <p:sldId id="436" r:id="rId90"/>
    <p:sldId id="278" r:id="rId91"/>
    <p:sldId id="282" r:id="rId92"/>
    <p:sldId id="279" r:id="rId93"/>
    <p:sldId id="281" r:id="rId94"/>
    <p:sldId id="280" r:id="rId95"/>
    <p:sldId id="442" r:id="rId96"/>
    <p:sldId id="326" r:id="rId97"/>
    <p:sldId id="443" r:id="rId98"/>
    <p:sldId id="349" r:id="rId99"/>
    <p:sldId id="263" r:id="rId100"/>
    <p:sldId id="265" r:id="rId101"/>
    <p:sldId id="264" r:id="rId102"/>
    <p:sldId id="309" r:id="rId103"/>
    <p:sldId id="267" r:id="rId104"/>
    <p:sldId id="266" r:id="rId105"/>
    <p:sldId id="444" r:id="rId106"/>
    <p:sldId id="261" r:id="rId107"/>
    <p:sldId id="277" r:id="rId108"/>
    <p:sldId id="275" r:id="rId109"/>
    <p:sldId id="276" r:id="rId110"/>
    <p:sldId id="274" r:id="rId111"/>
    <p:sldId id="260" r:id="rId112"/>
    <p:sldId id="262" r:id="rId113"/>
    <p:sldId id="268" r:id="rId114"/>
    <p:sldId id="269" r:id="rId115"/>
    <p:sldId id="270" r:id="rId116"/>
    <p:sldId id="272" r:id="rId117"/>
    <p:sldId id="273" r:id="rId118"/>
    <p:sldId id="271" r:id="rId119"/>
    <p:sldId id="283" r:id="rId120"/>
    <p:sldId id="285" r:id="rId121"/>
    <p:sldId id="284" r:id="rId122"/>
    <p:sldId id="286" r:id="rId123"/>
    <p:sldId id="289" r:id="rId124"/>
    <p:sldId id="287" r:id="rId125"/>
    <p:sldId id="290" r:id="rId126"/>
    <p:sldId id="294" r:id="rId127"/>
    <p:sldId id="291" r:id="rId128"/>
    <p:sldId id="295" r:id="rId129"/>
    <p:sldId id="292" r:id="rId130"/>
    <p:sldId id="293" r:id="rId131"/>
    <p:sldId id="300" r:id="rId132"/>
    <p:sldId id="297" r:id="rId133"/>
    <p:sldId id="298" r:id="rId134"/>
    <p:sldId id="299" r:id="rId135"/>
    <p:sldId id="296" r:id="rId136"/>
    <p:sldId id="301" r:id="rId137"/>
    <p:sldId id="302" r:id="rId138"/>
    <p:sldId id="350" r:id="rId139"/>
    <p:sldId id="304" r:id="rId140"/>
    <p:sldId id="305" r:id="rId141"/>
    <p:sldId id="306" r:id="rId142"/>
    <p:sldId id="351" r:id="rId143"/>
    <p:sldId id="310" r:id="rId144"/>
    <p:sldId id="311" r:id="rId145"/>
    <p:sldId id="307" r:id="rId146"/>
    <p:sldId id="312" r:id="rId147"/>
    <p:sldId id="328" r:id="rId148"/>
    <p:sldId id="331" r:id="rId149"/>
    <p:sldId id="313" r:id="rId150"/>
    <p:sldId id="314" r:id="rId151"/>
    <p:sldId id="315" r:id="rId152"/>
    <p:sldId id="332" r:id="rId153"/>
    <p:sldId id="333" r:id="rId154"/>
    <p:sldId id="316" r:id="rId155"/>
    <p:sldId id="334" r:id="rId156"/>
    <p:sldId id="335" r:id="rId157"/>
    <p:sldId id="340" r:id="rId158"/>
    <p:sldId id="336" r:id="rId159"/>
    <p:sldId id="339" r:id="rId160"/>
    <p:sldId id="330" r:id="rId161"/>
    <p:sldId id="329" r:id="rId162"/>
    <p:sldId id="341" r:id="rId163"/>
    <p:sldId id="343" r:id="rId164"/>
    <p:sldId id="337" r:id="rId165"/>
    <p:sldId id="338" r:id="rId166"/>
    <p:sldId id="342" r:id="rId167"/>
    <p:sldId id="317" r:id="rId168"/>
    <p:sldId id="318" r:id="rId169"/>
    <p:sldId id="319" r:id="rId170"/>
    <p:sldId id="320" r:id="rId171"/>
    <p:sldId id="445" r:id="rId172"/>
    <p:sldId id="325" r:id="rId173"/>
    <p:sldId id="321" r:id="rId174"/>
    <p:sldId id="322" r:id="rId175"/>
    <p:sldId id="323" r:id="rId176"/>
    <p:sldId id="446" r:id="rId177"/>
    <p:sldId id="352" r:id="rId178"/>
    <p:sldId id="447" r:id="rId179"/>
    <p:sldId id="448" r:id="rId180"/>
    <p:sldId id="449" r:id="rId181"/>
    <p:sldId id="450" r:id="rId182"/>
    <p:sldId id="451" r:id="rId183"/>
    <p:sldId id="452" r:id="rId18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0000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9B90-FD30-4716-B2B7-7CF7E1A4DA81}" type="datetimeFigureOut">
              <a:rPr lang="fr-FR" smtClean="0"/>
              <a:pPr/>
              <a:t>30/12/2012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0B59-AAD2-44A9-AE30-B98D441213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9B90-FD30-4716-B2B7-7CF7E1A4DA81}" type="datetimeFigureOut">
              <a:rPr lang="fr-FR" smtClean="0"/>
              <a:pPr/>
              <a:t>30/12/2012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0B59-AAD2-44A9-AE30-B98D441213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9B90-FD30-4716-B2B7-7CF7E1A4DA81}" type="datetimeFigureOut">
              <a:rPr lang="fr-FR" smtClean="0"/>
              <a:pPr/>
              <a:t>30/12/2012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0B59-AAD2-44A9-AE30-B98D441213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9B90-FD30-4716-B2B7-7CF7E1A4DA81}" type="datetimeFigureOut">
              <a:rPr lang="fr-FR" smtClean="0"/>
              <a:pPr/>
              <a:t>30/12/2012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0B59-AAD2-44A9-AE30-B98D441213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9B90-FD30-4716-B2B7-7CF7E1A4DA81}" type="datetimeFigureOut">
              <a:rPr lang="fr-FR" smtClean="0"/>
              <a:pPr/>
              <a:t>30/12/2012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0B59-AAD2-44A9-AE30-B98D441213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9B90-FD30-4716-B2B7-7CF7E1A4DA81}" type="datetimeFigureOut">
              <a:rPr lang="fr-FR" smtClean="0"/>
              <a:pPr/>
              <a:t>30/12/2012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0B59-AAD2-44A9-AE30-B98D441213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9B90-FD30-4716-B2B7-7CF7E1A4DA81}" type="datetimeFigureOut">
              <a:rPr lang="fr-FR" smtClean="0"/>
              <a:pPr/>
              <a:t>30/12/2012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0B59-AAD2-44A9-AE30-B98D441213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9B90-FD30-4716-B2B7-7CF7E1A4DA81}" type="datetimeFigureOut">
              <a:rPr lang="fr-FR" smtClean="0"/>
              <a:pPr/>
              <a:t>30/12/2012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0B59-AAD2-44A9-AE30-B98D441213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9B90-FD30-4716-B2B7-7CF7E1A4DA81}" type="datetimeFigureOut">
              <a:rPr lang="fr-FR" smtClean="0"/>
              <a:pPr/>
              <a:t>30/12/2012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0B59-AAD2-44A9-AE30-B98D441213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9B90-FD30-4716-B2B7-7CF7E1A4DA81}" type="datetimeFigureOut">
              <a:rPr lang="fr-FR" smtClean="0"/>
              <a:pPr/>
              <a:t>30/12/2012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0B59-AAD2-44A9-AE30-B98D441213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9B90-FD30-4716-B2B7-7CF7E1A4DA81}" type="datetimeFigureOut">
              <a:rPr lang="fr-FR" smtClean="0"/>
              <a:pPr/>
              <a:t>30/12/2012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0B59-AAD2-44A9-AE30-B98D441213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9B90-FD30-4716-B2B7-7CF7E1A4DA81}" type="datetimeFigureOut">
              <a:rPr lang="fr-FR" smtClean="0"/>
              <a:pPr/>
              <a:t>30/12/2012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90B59-AAD2-44A9-AE30-B98D441213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5.xml"/><Relationship Id="rId3" Type="http://schemas.openxmlformats.org/officeDocument/2006/relationships/audio" Target="../media/audio1.wav"/><Relationship Id="rId7" Type="http://schemas.openxmlformats.org/officeDocument/2006/relationships/slide" Target="slide82.xml"/><Relationship Id="rId12" Type="http://schemas.openxmlformats.org/officeDocument/2006/relationships/slide" Target="slide17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3.xml"/><Relationship Id="rId11" Type="http://schemas.openxmlformats.org/officeDocument/2006/relationships/slide" Target="slide142.xml"/><Relationship Id="rId5" Type="http://schemas.openxmlformats.org/officeDocument/2006/relationships/slide" Target="slide47.xml"/><Relationship Id="rId10" Type="http://schemas.openxmlformats.org/officeDocument/2006/relationships/slide" Target="slide138.xml"/><Relationship Id="rId4" Type="http://schemas.openxmlformats.org/officeDocument/2006/relationships/slide" Target="slide12.xml"/><Relationship Id="rId9" Type="http://schemas.openxmlformats.org/officeDocument/2006/relationships/slide" Target="slide9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0" t="3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il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6813" y="-15875"/>
            <a:ext cx="10310813" cy="687387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9700" y="342900"/>
            <a:ext cx="90043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800" b="1">
                <a:solidFill>
                  <a:srgbClr val="FF0000"/>
                </a:solidFill>
                <a:latin typeface="Times New Roman" pitchFamily="18" charset="0"/>
              </a:rPr>
              <a:t>Aujourd’hui:</a:t>
            </a:r>
            <a:r>
              <a:rPr lang="fr-FR" sz="3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3800" b="1">
                <a:solidFill>
                  <a:srgbClr val="FF0000"/>
                </a:solidFill>
                <a:latin typeface="Times New Roman" pitchFamily="18" charset="0"/>
              </a:rPr>
              <a:t>Riz + maïs + sauce aux pois.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6156325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4000" b="1" dirty="0">
                <a:solidFill>
                  <a:srgbClr val="0000CC"/>
                </a:solidFill>
                <a:latin typeface="Times New Roman" pitchFamily="18" charset="0"/>
              </a:rPr>
              <a:t>Demain:</a:t>
            </a:r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4000" b="1" dirty="0">
                <a:solidFill>
                  <a:srgbClr val="0000CC"/>
                </a:solidFill>
                <a:latin typeface="Times New Roman" pitchFamily="18" charset="0"/>
              </a:rPr>
              <a:t>Maïs + riz + sauce aux pois!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âtiment-atelier-ENAM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27384"/>
            <a:ext cx="10358426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âtiment-atelier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616"/>
            <a:ext cx="9209618" cy="691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 Black" pitchFamily="34" charset="0"/>
              </a:rPr>
              <a:t>12 janvier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5" name="Image 4" descr="Bâtiment-atelier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1036324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5" name="Image 4" descr="Bâtiment-atelier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0647" y="-27384"/>
            <a:ext cx="1036324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7200" b="1" dirty="0" smtClean="0">
                <a:solidFill>
                  <a:srgbClr val="00602B"/>
                </a:solidFill>
                <a:latin typeface="Arial Black" pitchFamily="34" charset="0"/>
              </a:rPr>
              <a:t>Octobre 2011</a:t>
            </a:r>
            <a:endParaRPr lang="fr-FR" sz="7200" b="1" dirty="0">
              <a:solidFill>
                <a:srgbClr val="00602B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ations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4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ations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4587766" cy="6858000"/>
          </a:xfrm>
          <a:prstGeom prst="rect">
            <a:avLst/>
          </a:prstGeom>
        </p:spPr>
      </p:pic>
      <p:pic>
        <p:nvPicPr>
          <p:cNvPr id="8" name="Image 7" descr="Fondations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9066" y="0"/>
            <a:ext cx="45814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ations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72754" cy="6912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157192"/>
            <a:ext cx="9396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  <a:latin typeface="Arial Black" pitchFamily="34" charset="0"/>
              </a:rPr>
              <a:t> Père </a:t>
            </a:r>
            <a:r>
              <a:rPr lang="fr-FR" sz="4400" b="1" dirty="0">
                <a:solidFill>
                  <a:srgbClr val="FF0000"/>
                </a:solidFill>
                <a:latin typeface="Arial Black" pitchFamily="34" charset="0"/>
              </a:rPr>
              <a:t>ZUCCHI </a:t>
            </a:r>
            <a:r>
              <a:rPr lang="fr-FR" sz="4400" b="1" dirty="0" smtClean="0">
                <a:solidFill>
                  <a:srgbClr val="FF0000"/>
                </a:solidFill>
                <a:latin typeface="Arial Black" pitchFamily="34" charset="0"/>
              </a:rPr>
              <a:t>OLIBRICE successeur de Père BOHNEN</a:t>
            </a:r>
            <a:endParaRPr lang="fr-FR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Bouton d'action : Accueil 5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567936" y="6381328"/>
            <a:ext cx="396552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7200" b="1" dirty="0" smtClean="0">
                <a:solidFill>
                  <a:srgbClr val="00602B"/>
                </a:solidFill>
                <a:latin typeface="Arial Black" pitchFamily="34" charset="0"/>
              </a:rPr>
              <a:t>Décembre 2011</a:t>
            </a:r>
            <a:endParaRPr lang="fr-FR" sz="7200" b="1" dirty="0">
              <a:solidFill>
                <a:srgbClr val="00602B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DC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DC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616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DC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4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DC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48906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DC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DC.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575158" cy="70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DC.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7200" b="1" dirty="0" smtClean="0">
                <a:solidFill>
                  <a:srgbClr val="00602B"/>
                </a:solidFill>
                <a:latin typeface="Arial Black" pitchFamily="34" charset="0"/>
              </a:rPr>
              <a:t>Février 2012</a:t>
            </a:r>
            <a:endParaRPr lang="fr-FR" sz="7200" b="1" dirty="0">
              <a:solidFill>
                <a:srgbClr val="00602B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DC.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4624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10000" t="3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3866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fr-FR" sz="6600" dirty="0" smtClean="0">
                <a:solidFill>
                  <a:srgbClr val="FF0000"/>
                </a:solidFill>
                <a:latin typeface="Arial Black" pitchFamily="34" charset="0"/>
              </a:rPr>
              <a:t>L’école centrale de </a:t>
            </a:r>
            <a:br>
              <a:rPr lang="fr-FR" sz="6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fr-FR" sz="6600" dirty="0" smtClean="0">
                <a:solidFill>
                  <a:srgbClr val="FF0000"/>
                </a:solidFill>
                <a:latin typeface="Arial Black" pitchFamily="34" charset="0"/>
              </a:rPr>
              <a:t>l’OPE-PB</a:t>
            </a:r>
            <a:br>
              <a:rPr lang="fr-FR" sz="6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fr-FR" sz="6600" dirty="0" smtClean="0">
                <a:solidFill>
                  <a:srgbClr val="FF0000"/>
                </a:solidFill>
                <a:latin typeface="Arial Black" pitchFamily="34" charset="0"/>
              </a:rPr>
              <a:t>avant le </a:t>
            </a:r>
            <a:br>
              <a:rPr lang="fr-FR" sz="6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fr-FR" sz="6600" dirty="0" smtClean="0">
                <a:solidFill>
                  <a:srgbClr val="FF0000"/>
                </a:solidFill>
                <a:latin typeface="Arial Black" pitchFamily="34" charset="0"/>
              </a:rPr>
              <a:t>12 janvier 2010</a:t>
            </a:r>
            <a:endParaRPr lang="fr-FR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DC.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-27384"/>
            <a:ext cx="103536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DC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DC.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887" y="-27384"/>
            <a:ext cx="103583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7200" b="1" dirty="0" smtClean="0">
                <a:solidFill>
                  <a:srgbClr val="00602B"/>
                </a:solidFill>
                <a:latin typeface="Arial Black" pitchFamily="34" charset="0"/>
              </a:rPr>
              <a:t>Avril 2012</a:t>
            </a:r>
            <a:endParaRPr lang="fr-FR" sz="7200" b="1" dirty="0">
              <a:solidFill>
                <a:srgbClr val="00602B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er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103536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er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er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er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er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1er.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66" y="-27384"/>
            <a:ext cx="4587766" cy="6858000"/>
          </a:xfrm>
          <a:prstGeom prst="rect">
            <a:avLst/>
          </a:prstGeom>
        </p:spPr>
      </p:pic>
      <p:pic>
        <p:nvPicPr>
          <p:cNvPr id="7" name="Image 6" descr="1er.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9066" y="-27384"/>
            <a:ext cx="45814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er.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7200" b="1" dirty="0" smtClean="0">
                <a:solidFill>
                  <a:srgbClr val="00602B"/>
                </a:solidFill>
                <a:latin typeface="Arial Black" pitchFamily="34" charset="0"/>
              </a:rPr>
              <a:t>Juillet 2012</a:t>
            </a:r>
            <a:endParaRPr lang="fr-FR" sz="7200" b="1" dirty="0">
              <a:solidFill>
                <a:srgbClr val="00602B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ieme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3187" y="-27384"/>
            <a:ext cx="103536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ieme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ième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8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ième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ième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616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ième.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8640" y="-27384"/>
            <a:ext cx="10358427" cy="6912000"/>
          </a:xfrm>
          <a:prstGeom prst="rect">
            <a:avLst/>
          </a:prstGeom>
        </p:spPr>
      </p:pic>
      <p:sp>
        <p:nvSpPr>
          <p:cNvPr id="3" name="Bouton d'action : Accueil 2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567936" y="6381328"/>
            <a:ext cx="396552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10000" t="3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3866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fr-FR" sz="8000" dirty="0" smtClean="0">
                <a:solidFill>
                  <a:srgbClr val="FF0000"/>
                </a:solidFill>
                <a:latin typeface="Arial Black" pitchFamily="34" charset="0"/>
              </a:rPr>
              <a:t>Le 21 décembre 2012</a:t>
            </a:r>
            <a:endParaRPr lang="fr-FR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1.12.2012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4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1.12.2012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4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1.12.2012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454" cy="6912000"/>
          </a:xfrm>
          <a:prstGeom prst="rect">
            <a:avLst/>
          </a:prstGeom>
        </p:spPr>
      </p:pic>
      <p:sp>
        <p:nvSpPr>
          <p:cNvPr id="3" name="Bouton d'action : Accueil 2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567936" y="6381328"/>
            <a:ext cx="396552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10000" t="3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3866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fr-FR" sz="8000" dirty="0" smtClean="0">
                <a:solidFill>
                  <a:srgbClr val="FF0000"/>
                </a:solidFill>
                <a:latin typeface="Arial Black" pitchFamily="34" charset="0"/>
              </a:rPr>
              <a:t>L’inauguration du 22 décembre 2012</a:t>
            </a:r>
            <a:endParaRPr lang="fr-FR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4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15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z15...Voyage décembre 2012\e...Pour Zucchi\Arbre-de-Noël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z15...Voyage décembre 2012\e...Pour Zucchi\Zucchi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naug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8640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4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4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z15...Voyage décembre 2012\e...Pour Zucchi\Messe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88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z15...Voyage décembre 2012\e...Pour Zucchi\Père-Gérald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795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z15...Voyage décembre 2012\e...Pour Zucchi\Danseuses.b2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z15...Voyage décembre 2012\e...Pour Zucchi\Danseuses.b1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:\z15...Voyage décembre 2012\e...Pour Zucchi\Danseuses.b3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z15...Voyage décembre 2012\e...Pour Zucchi\Danseuses.b4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:\z15...Voyage décembre 2012\e...Pour Zucchi\Vue-de-gauche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3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z15...Voyage décembre 2012\e...Pour Zucchi\Danseuses.a2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z15...Voyage décembre 2012\e...Pour Zucchi\Danseuses.a1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z15...Voyage décembre 2012\e...Pour Zucchi\Jeunes.1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6616"/>
            <a:ext cx="5184000" cy="6912000"/>
          </a:xfrm>
          <a:prstGeom prst="rect">
            <a:avLst/>
          </a:prstGeom>
          <a:noFill/>
        </p:spPr>
      </p:pic>
      <p:pic>
        <p:nvPicPr>
          <p:cNvPr id="1028" name="Picture 4" descr="J:\z15...Voyage décembre 2012\e...Pour Zucchi\Jeunes.2.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552" y="-26616"/>
            <a:ext cx="5184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z15...Voyage décembre 2012\e...Pour Zucchi\Staf-OPE-PB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:\z15...Voyage décembre 2012\e...Pour Zucchi\Danseuses.c1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z15...Voyage décembre 2012\e...Pour Zucchi\Danseuses.c2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z15...Voyage décembre 2012\e...Pour Zucchi\jeunes.3.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5184000" cy="6912000"/>
          </a:xfrm>
          <a:prstGeom prst="rect">
            <a:avLst/>
          </a:prstGeom>
          <a:noFill/>
        </p:spPr>
      </p:pic>
      <p:pic>
        <p:nvPicPr>
          <p:cNvPr id="2051" name="Picture 3" descr="J:\z15...Voyage décembre 2012\e...Pour Zucchi\jeunes.4.web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536" y="-26616"/>
            <a:ext cx="5184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naug.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8332" cy="6858000"/>
          </a:xfrm>
          <a:prstGeom prst="rect">
            <a:avLst/>
          </a:prstGeom>
        </p:spPr>
      </p:pic>
      <p:pic>
        <p:nvPicPr>
          <p:cNvPr id="7" name="Image 6" descr="inaug.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2180" y="0"/>
            <a:ext cx="45783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1851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36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8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4624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aug.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-27384"/>
            <a:ext cx="10358423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Zucchi-et-les-enfants.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-27384"/>
            <a:ext cx="10358505" cy="6912000"/>
          </a:xfrm>
          <a:prstGeom prst="rect">
            <a:avLst/>
          </a:prstGeom>
        </p:spPr>
      </p:pic>
      <p:sp>
        <p:nvSpPr>
          <p:cNvPr id="3" name="Bouton d'action : Accueil 2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567936" y="6381328"/>
            <a:ext cx="396552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10000" t="3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3866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fr-FR" sz="8000" dirty="0" smtClean="0">
                <a:solidFill>
                  <a:srgbClr val="FF0000"/>
                </a:solidFill>
                <a:latin typeface="Arial Black" pitchFamily="34" charset="0"/>
              </a:rPr>
              <a:t>La rentrée du 7 janvier 2013…</a:t>
            </a:r>
            <a:endParaRPr lang="fr-FR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-27384"/>
            <a:ext cx="10348906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Bouton d'action : Accueil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8567936" y="6381328"/>
            <a:ext cx="396552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3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10000" t="3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LA RENAISSANCE DE </a:t>
            </a:r>
            <a:br>
              <a:rPr kumimoji="0" 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</a:br>
            <a:r>
              <a:rPr kumimoji="0" 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L’OPE-PB</a:t>
            </a:r>
            <a:endParaRPr kumimoji="0" lang="fr-FR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3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3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8640" y="-27384"/>
            <a:ext cx="10363233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5934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8640" y="-27384"/>
            <a:ext cx="10363233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27384"/>
            <a:ext cx="103536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2721" y="-27384"/>
            <a:ext cx="10363233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4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3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23728" y="40466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Arial Black" pitchFamily="34" charset="0"/>
              </a:rPr>
              <a:t>SOMMAIRE</a:t>
            </a:r>
            <a:endParaRPr lang="fr-FR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Rectangle à coins arrondis 4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259632" y="1484784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195736" y="148478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L’Œuvre de Père BOHNEN</a:t>
            </a:r>
            <a:endParaRPr lang="fr-FR" sz="2000" dirty="0"/>
          </a:p>
        </p:txBody>
      </p:sp>
      <p:sp>
        <p:nvSpPr>
          <p:cNvPr id="7" name="Rectangle à coins arrondis 6">
            <a:hlinkClick r:id="rId4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259632" y="1988840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195736" y="1988840"/>
            <a:ext cx="6948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L’école centrale de l’OPE-PB avant le 12 janvier 2010</a:t>
            </a:r>
            <a:endParaRPr lang="fr-FR" sz="2000" dirty="0"/>
          </a:p>
        </p:txBody>
      </p:sp>
      <p:sp>
        <p:nvSpPr>
          <p:cNvPr id="9" name="Rectangle à coins arrondis 8">
            <a:hlinkClick r:id="rId5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259632" y="2524834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195736" y="252483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tremblement de terre du 12 janvier 2010</a:t>
            </a:r>
            <a:endParaRPr lang="fr-FR" sz="2000" dirty="0"/>
          </a:p>
        </p:txBody>
      </p:sp>
      <p:sp>
        <p:nvSpPr>
          <p:cNvPr id="13" name="Rectangle à coins arrondis 12">
            <a:hlinkClick r:id="rId6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259632" y="3028890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195736" y="302889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Où reconstruire ?</a:t>
            </a:r>
            <a:endParaRPr lang="fr-FR" sz="2000" dirty="0"/>
          </a:p>
        </p:txBody>
      </p:sp>
      <p:sp>
        <p:nvSpPr>
          <p:cNvPr id="15" name="Rectangle à coins arrondis 14">
            <a:hlinkClick r:id="rId7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259632" y="3532946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195736" y="353294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temps des préfabriqués</a:t>
            </a:r>
            <a:endParaRPr lang="fr-FR" sz="2000" dirty="0"/>
          </a:p>
        </p:txBody>
      </p:sp>
      <p:sp>
        <p:nvSpPr>
          <p:cNvPr id="17" name="Rectangle à coins arrondis 16">
            <a:hlinkClick r:id="rId8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259632" y="4037002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195736" y="403700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Merci, chers bienfaiteurs</a:t>
            </a:r>
            <a:endParaRPr lang="fr-FR" sz="2000" dirty="0"/>
          </a:p>
        </p:txBody>
      </p:sp>
      <p:sp>
        <p:nvSpPr>
          <p:cNvPr id="19" name="Rectangle à coins arrondis 18">
            <a:hlinkClick r:id="rId9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259632" y="4581128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195736" y="458112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premier bâtiment de classe</a:t>
            </a:r>
            <a:endParaRPr lang="fr-FR" sz="2000" dirty="0"/>
          </a:p>
        </p:txBody>
      </p:sp>
      <p:sp>
        <p:nvSpPr>
          <p:cNvPr id="21" name="Rectangle à coins arrondis 20">
            <a:hlinkClick r:id="rId10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259632" y="5085184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195736" y="508518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21 décembre 2012</a:t>
            </a:r>
            <a:endParaRPr lang="fr-FR" sz="2000" dirty="0"/>
          </a:p>
        </p:txBody>
      </p:sp>
      <p:sp>
        <p:nvSpPr>
          <p:cNvPr id="23" name="Rectangle à coins arrondis 22">
            <a:hlinkClick r:id="rId11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259632" y="5621178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195736" y="562117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L’inauguration du 22 décembre 2012</a:t>
            </a:r>
            <a:endParaRPr lang="fr-FR" sz="2000" dirty="0"/>
          </a:p>
        </p:txBody>
      </p:sp>
      <p:sp>
        <p:nvSpPr>
          <p:cNvPr id="25" name="Rectangle à coins arrondis 24">
            <a:hlinkClick r:id="rId1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259632" y="6125234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2195736" y="612523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rentrée du 7 janvier 2013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3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63233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31'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616" y="-27384"/>
            <a:ext cx="103583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8705" y="-27384"/>
            <a:ext cx="10363233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887" y="-27384"/>
            <a:ext cx="103583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7200" dirty="0" smtClean="0">
                <a:solidFill>
                  <a:srgbClr val="00602B"/>
                </a:solidFill>
                <a:latin typeface="Arial Black" pitchFamily="34" charset="0"/>
              </a:rPr>
              <a:t>Juillet 2009</a:t>
            </a:r>
            <a:endParaRPr lang="fr-FR" sz="7200" dirty="0">
              <a:solidFill>
                <a:srgbClr val="00602B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4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8640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10000" t="3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3866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fr-FR" sz="8000" dirty="0" smtClean="0">
                <a:solidFill>
                  <a:srgbClr val="FF0000"/>
                </a:solidFill>
                <a:latin typeface="Arial Black" pitchFamily="34" charset="0"/>
              </a:rPr>
              <a:t>L’Œuvre de </a:t>
            </a:r>
            <a:br>
              <a:rPr lang="fr-FR" sz="8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fr-FR" sz="8000" dirty="0" smtClean="0">
                <a:solidFill>
                  <a:srgbClr val="FF0000"/>
                </a:solidFill>
                <a:latin typeface="Arial Black" pitchFamily="34" charset="0"/>
              </a:rPr>
              <a:t>Père BOHNEN…</a:t>
            </a:r>
            <a:endParaRPr lang="fr-FR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7200" dirty="0" smtClean="0">
                <a:solidFill>
                  <a:srgbClr val="00602B"/>
                </a:solidFill>
                <a:latin typeface="Arial Black" pitchFamily="34" charset="0"/>
                <a:cs typeface="Andalus" pitchFamily="18" charset="-78"/>
              </a:rPr>
              <a:t>Novembre 2009</a:t>
            </a:r>
            <a:endParaRPr lang="fr-FR" sz="7200" dirty="0">
              <a:solidFill>
                <a:srgbClr val="00602B"/>
              </a:solidFill>
              <a:latin typeface="Arial Black" pitchFamily="34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4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-titre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42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3187" y="-27384"/>
            <a:ext cx="103536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616"/>
            <a:ext cx="10363233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93" y="-27384"/>
            <a:ext cx="10358505" cy="6912000"/>
          </a:xfrm>
          <a:prstGeom prst="rect">
            <a:avLst/>
          </a:prstGeom>
        </p:spPr>
      </p:pic>
      <p:sp>
        <p:nvSpPr>
          <p:cNvPr id="3" name="Bouton d'action : Accueil 2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567936" y="6381328"/>
            <a:ext cx="396552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10000" t="3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3866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fr-FR" sz="8000" dirty="0" smtClean="0">
                <a:solidFill>
                  <a:srgbClr val="FF0000"/>
                </a:solidFill>
                <a:latin typeface="Arial Black" pitchFamily="34" charset="0"/>
              </a:rPr>
              <a:t>Le tremblement de terre du</a:t>
            </a:r>
            <a:br>
              <a:rPr lang="fr-FR" sz="8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fr-FR" sz="8000" dirty="0" smtClean="0">
                <a:solidFill>
                  <a:srgbClr val="FF0000"/>
                </a:solidFill>
                <a:latin typeface="Arial Black" pitchFamily="34" charset="0"/>
              </a:rPr>
              <a:t>12 janvier 2010</a:t>
            </a:r>
            <a:endParaRPr lang="fr-FR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464496"/>
          </a:xfrm>
        </p:spPr>
        <p:txBody>
          <a:bodyPr>
            <a:noAutofit/>
          </a:bodyPr>
          <a:lstStyle/>
          <a:p>
            <a:pPr algn="l"/>
            <a: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  <a:t>Ateliers</a:t>
            </a:r>
            <a:b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fr-FR" sz="4800" dirty="0" smtClean="0">
                <a:solidFill>
                  <a:srgbClr val="0000FF"/>
                </a:solidFill>
                <a:latin typeface="Arial Black" pitchFamily="34" charset="0"/>
              </a:rPr>
              <a:t>- Mécanique automobile</a:t>
            </a:r>
            <a:br>
              <a:rPr lang="fr-FR" sz="48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fr-FR" sz="4800" dirty="0" smtClean="0">
                <a:solidFill>
                  <a:srgbClr val="0000FF"/>
                </a:solidFill>
                <a:latin typeface="Arial Black" pitchFamily="34" charset="0"/>
              </a:rPr>
              <a:t>- Ebénisterie</a:t>
            </a:r>
            <a:br>
              <a:rPr lang="fr-FR" sz="48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fr-FR" sz="4800" dirty="0" smtClean="0">
                <a:solidFill>
                  <a:srgbClr val="0000FF"/>
                </a:solidFill>
                <a:latin typeface="Arial Black" pitchFamily="34" charset="0"/>
              </a:rPr>
              <a:t>- Electricité</a:t>
            </a:r>
            <a:br>
              <a:rPr lang="fr-FR" sz="48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fr-FR" sz="4800" dirty="0" smtClean="0">
                <a:solidFill>
                  <a:srgbClr val="0000FF"/>
                </a:solidFill>
                <a:latin typeface="Arial Black" pitchFamily="34" charset="0"/>
              </a:rPr>
              <a:t>- Informatique</a:t>
            </a:r>
            <a:endParaRPr lang="fr-FR" sz="4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5934" y="-27384"/>
            <a:ext cx="10358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43438" y="5300663"/>
            <a:ext cx="4356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0" b="1">
                <a:solidFill>
                  <a:srgbClr val="FF0000"/>
                </a:solidFill>
                <a:latin typeface="Times New Roman" pitchFamily="18" charset="0"/>
              </a:rPr>
              <a:t>40 années de travail en Haïti …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0" y="188913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sz="4800" dirty="0" smtClean="0">
                <a:solidFill>
                  <a:srgbClr val="FF0000"/>
                </a:solidFill>
                <a:latin typeface="Arial Black" pitchFamily="34" charset="0"/>
              </a:rPr>
              <a:t>Père </a:t>
            </a:r>
            <a:r>
              <a:rPr lang="fr-FR" sz="4800" dirty="0" err="1" smtClean="0">
                <a:solidFill>
                  <a:srgbClr val="FF0000"/>
                </a:solidFill>
                <a:latin typeface="Arial Black" pitchFamily="34" charset="0"/>
              </a:rPr>
              <a:t>Bohnen</a:t>
            </a:r>
            <a:endParaRPr lang="fr-FR" sz="4800" dirty="0"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24400" y="1052736"/>
            <a:ext cx="441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4800" dirty="0">
                <a:latin typeface="Arial Black" pitchFamily="34" charset="0"/>
              </a:rPr>
              <a:t>fondateur </a:t>
            </a:r>
          </a:p>
          <a:p>
            <a:pPr algn="ctr" eaLnBrk="0" hangingPunct="0"/>
            <a:r>
              <a:rPr lang="fr-FR" sz="4800" dirty="0">
                <a:latin typeface="Arial Black" pitchFamily="34" charset="0"/>
              </a:rPr>
              <a:t>de </a:t>
            </a:r>
          </a:p>
          <a:p>
            <a:pPr algn="ctr" eaLnBrk="0" hangingPunct="0"/>
            <a:r>
              <a:rPr lang="fr-FR" sz="4800" dirty="0">
                <a:latin typeface="Arial Black" pitchFamily="34" charset="0"/>
              </a:rPr>
              <a:t>l'œuvre</a:t>
            </a:r>
            <a:endParaRPr lang="fr-FR" sz="4800" dirty="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87900" y="3429000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4000" b="1">
                <a:solidFill>
                  <a:schemeClr val="accent2"/>
                </a:solidFill>
                <a:latin typeface="Times New Roman" pitchFamily="18" charset="0"/>
              </a:rPr>
              <a:t>1955 …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19800" y="4076700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4000" b="1">
                <a:latin typeface="Times New Roman" pitchFamily="18" charset="0"/>
              </a:rPr>
              <a:t>      </a:t>
            </a:r>
            <a:r>
              <a:rPr lang="fr-FR" sz="4000" b="1">
                <a:solidFill>
                  <a:schemeClr val="accent2"/>
                </a:solidFill>
                <a:latin typeface="Times New Roman" pitchFamily="18" charset="0"/>
              </a:rPr>
              <a:t>…1995</a:t>
            </a:r>
          </a:p>
        </p:txBody>
      </p:sp>
      <p:pic>
        <p:nvPicPr>
          <p:cNvPr id="9" name="Image 8" descr="P.Bohnen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45878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8" y="-27384"/>
            <a:ext cx="1036324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2735" y="-27384"/>
            <a:ext cx="1036324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1036324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2735" y="-27384"/>
            <a:ext cx="1036324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pPr algn="l"/>
            <a: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  <a:t>ATELIERS </a:t>
            </a:r>
            <a: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fr-FR" sz="5300" dirty="0" smtClean="0">
                <a:solidFill>
                  <a:srgbClr val="0000FF"/>
                </a:solidFill>
                <a:latin typeface="Arial Black" pitchFamily="34" charset="0"/>
              </a:rPr>
              <a:t>- Tailleurs</a:t>
            </a:r>
            <a:br>
              <a:rPr lang="fr-FR" sz="53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fr-FR" sz="5300" dirty="0" smtClean="0">
                <a:solidFill>
                  <a:srgbClr val="0000FF"/>
                </a:solidFill>
                <a:latin typeface="Arial Black" pitchFamily="34" charset="0"/>
              </a:rPr>
              <a:t>- Plomberie</a:t>
            </a:r>
            <a:br>
              <a:rPr lang="fr-FR" sz="53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fr-FR" sz="5300" dirty="0" smtClean="0">
                <a:solidFill>
                  <a:srgbClr val="0000FF"/>
                </a:solidFill>
                <a:latin typeface="Arial Black" pitchFamily="34" charset="0"/>
              </a:rPr>
              <a:t>- Maçonnerie</a:t>
            </a:r>
            <a:r>
              <a:rPr lang="fr-FR" sz="53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br>
              <a:rPr lang="fr-FR" sz="53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fr-FR" sz="5300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fr-FR" sz="53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  <a:t>ENIS</a:t>
            </a:r>
            <a:b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  <a:t>ADMINISTRATION</a:t>
            </a:r>
            <a:endParaRPr lang="fr-FR" sz="6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2721" y="-27384"/>
            <a:ext cx="10363233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6324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6324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6324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63233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43053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 Black"/>
              </a:rPr>
              <a:t>OBJECTIFS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11188" y="3068638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254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828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Elever l ’enfant à la dignité de l ’homme: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11188" y="4652963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254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76375" y="2924175"/>
            <a:ext cx="7488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 lui donnant une formation intellectuelle, civique et spirituelle.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76375" y="4508500"/>
            <a:ext cx="74882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Pour le rendre capable de transformer sa vie, son milieu et devenir un citoyen honnête et utile à son pays.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8" y="0"/>
            <a:ext cx="909696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pPr algn="l"/>
            <a: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  <a:t>CUISINE</a:t>
            </a:r>
            <a:b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  <a:t>REFECTOIRE</a:t>
            </a:r>
            <a:endParaRPr lang="fr-FR" sz="6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2721" y="-27384"/>
            <a:ext cx="10363233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2735" y="-27384"/>
            <a:ext cx="1036324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4000"/>
            <a:ext cx="1036324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  <a:t>SALLES DE CLASSES</a:t>
            </a:r>
            <a:endParaRPr lang="fr-FR" sz="6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-27384"/>
            <a:ext cx="10363233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20000" cy="747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dirty="0" smtClean="0">
                <a:solidFill>
                  <a:srgbClr val="0000FF"/>
                </a:solidFill>
                <a:latin typeface="Arial Black" pitchFamily="34" charset="0"/>
              </a:rPr>
              <a:t>NOUVEAU BATIMENT</a:t>
            </a:r>
            <a:endParaRPr lang="fr-FR" sz="6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WordArt 2"/>
          <p:cNvSpPr>
            <a:spLocks noChangeArrowheads="1" noChangeShapeType="1" noTextEdit="1"/>
          </p:cNvSpPr>
          <p:nvPr/>
        </p:nvSpPr>
        <p:spPr bwMode="auto">
          <a:xfrm>
            <a:off x="3124200" y="228600"/>
            <a:ext cx="33147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 Black"/>
              </a:rPr>
              <a:t>MOYENS</a:t>
            </a:r>
          </a:p>
        </p:txBody>
      </p:sp>
      <p:sp>
        <p:nvSpPr>
          <p:cNvPr id="741379" name="AutoShape 3"/>
          <p:cNvSpPr>
            <a:spLocks noChangeArrowheads="1"/>
          </p:cNvSpPr>
          <p:nvPr/>
        </p:nvSpPr>
        <p:spPr bwMode="auto">
          <a:xfrm>
            <a:off x="755650" y="227647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1380" name="Text Box 4"/>
          <p:cNvSpPr txBox="1">
            <a:spLocks noChangeArrowheads="1"/>
          </p:cNvSpPr>
          <p:nvPr/>
        </p:nvSpPr>
        <p:spPr bwMode="auto">
          <a:xfrm>
            <a:off x="609600" y="1341438"/>
            <a:ext cx="734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 PROGRAMMES DE BASE :</a:t>
            </a:r>
          </a:p>
        </p:txBody>
      </p:sp>
      <p:sp>
        <p:nvSpPr>
          <p:cNvPr id="741381" name="Text Box 5"/>
          <p:cNvSpPr txBox="1">
            <a:spLocks noChangeArrowheads="1"/>
          </p:cNvSpPr>
          <p:nvPr/>
        </p:nvSpPr>
        <p:spPr bwMode="auto">
          <a:xfrm>
            <a:off x="1476375" y="2060575"/>
            <a:ext cx="3700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L’éducation</a:t>
            </a:r>
          </a:p>
        </p:txBody>
      </p:sp>
      <p:sp>
        <p:nvSpPr>
          <p:cNvPr id="741382" name="Text Box 6"/>
          <p:cNvSpPr txBox="1">
            <a:spLocks noChangeArrowheads="1"/>
          </p:cNvSpPr>
          <p:nvPr/>
        </p:nvSpPr>
        <p:spPr bwMode="auto">
          <a:xfrm>
            <a:off x="1619250" y="2852738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 nutrition</a:t>
            </a:r>
          </a:p>
        </p:txBody>
      </p:sp>
      <p:sp>
        <p:nvSpPr>
          <p:cNvPr id="741383" name="Text Box 7"/>
          <p:cNvSpPr txBox="1">
            <a:spLocks noChangeArrowheads="1"/>
          </p:cNvSpPr>
          <p:nvPr/>
        </p:nvSpPr>
        <p:spPr bwMode="auto">
          <a:xfrm>
            <a:off x="730250" y="3416300"/>
            <a:ext cx="7848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fr-FR" sz="2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 petit déjeuner :</a:t>
            </a:r>
            <a: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* 250 g de lait </a:t>
            </a:r>
            <a:r>
              <a:rPr lang="fr-FR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sucré</a:t>
            </a:r>
          </a:p>
          <a:p>
            <a:pPr eaLnBrk="0" hangingPunct="0"/>
            <a:r>
              <a:rPr lang="fr-FR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		 * 45 g de pain </a:t>
            </a:r>
            <a: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fr-FR" sz="22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41384" name="AutoShape 8"/>
          <p:cNvSpPr>
            <a:spLocks noChangeArrowheads="1"/>
          </p:cNvSpPr>
          <p:nvPr/>
        </p:nvSpPr>
        <p:spPr bwMode="auto">
          <a:xfrm>
            <a:off x="827088" y="314166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3" y="0"/>
            <a:ext cx="91345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2735" y="-27384"/>
            <a:ext cx="1036324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Bouton d'action : Accueil 2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567936" y="6381328"/>
            <a:ext cx="396552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10000" t="3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3866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fr-FR" sz="7200" dirty="0" smtClean="0">
                <a:solidFill>
                  <a:srgbClr val="FF0000"/>
                </a:solidFill>
                <a:latin typeface="Arial Black" pitchFamily="34" charset="0"/>
              </a:rPr>
              <a:t>Où reconstruire ?</a:t>
            </a:r>
            <a:endParaRPr lang="fr-FR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-27384"/>
            <a:ext cx="1106492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93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93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5" y="0"/>
            <a:ext cx="91346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93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  <p:sp>
        <p:nvSpPr>
          <p:cNvPr id="3" name="Bouton d'action : Accueil 2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567936" y="6381328"/>
            <a:ext cx="396552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10000" t="3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3866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fr-FR" sz="8000" dirty="0" smtClean="0">
                <a:solidFill>
                  <a:srgbClr val="FF0000"/>
                </a:solidFill>
                <a:latin typeface="Arial Black" pitchFamily="34" charset="0"/>
              </a:rPr>
              <a:t>Le temps des préfabriqués…</a:t>
            </a:r>
            <a:endParaRPr lang="fr-FR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 Black" pitchFamily="34" charset="0"/>
              </a:rPr>
              <a:t>Mars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93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93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60648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-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124200" y="228600"/>
            <a:ext cx="33147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 Black"/>
              </a:rPr>
              <a:t>MOYENS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55650" y="227647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1341438"/>
            <a:ext cx="734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 PROGRAMMES DE BASE 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76375" y="2060575"/>
            <a:ext cx="3700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L’éducation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19250" y="2852738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 nutrition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30250" y="34163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2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fr-FR" sz="22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 petit déjeuner :</a:t>
            </a:r>
            <a:r>
              <a:rPr lang="fr-FR" sz="2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* 250 g de lait sucré</a:t>
            </a:r>
            <a:br>
              <a:rPr lang="fr-FR" sz="2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fr-FR" sz="2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		</a:t>
            </a:r>
            <a:endParaRPr lang="fr-FR" sz="2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827088" y="314166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17550" y="3763963"/>
            <a:ext cx="78486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		</a:t>
            </a:r>
            <a:endParaRPr lang="fr-FR" sz="1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fr-FR" sz="2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 repas chaud le midi</a:t>
            </a:r>
            <a: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: * 150 g de riz</a:t>
            </a:r>
            <a:b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		      * 50 g de haricots</a:t>
            </a:r>
            <a:b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		      * 20 g d ’huile</a:t>
            </a:r>
            <a:endParaRPr lang="fr-FR" sz="1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Soit 1300 kilocalories / jour.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fr-FR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Ration alimentaire qui reste inférieure aux besoins journaliers mais qui </a:t>
            </a:r>
            <a:r>
              <a:rPr lang="fr-FR" sz="2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résoud</a:t>
            </a:r>
            <a:r>
              <a:rPr lang="fr-FR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le problème de la faim.</a:t>
            </a:r>
            <a:endParaRPr lang="fr-FR" sz="22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 Black" pitchFamily="34" charset="0"/>
              </a:rPr>
              <a:t>Mars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réfabriqués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8640" y="-27384"/>
            <a:ext cx="10353699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réfabriqués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10363233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réfabriqués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427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réfabriqués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616"/>
            <a:ext cx="10358427" cy="6912000"/>
          </a:xfrm>
          <a:prstGeom prst="rect">
            <a:avLst/>
          </a:prstGeom>
        </p:spPr>
      </p:pic>
      <p:sp>
        <p:nvSpPr>
          <p:cNvPr id="4" name="Bouton d'action : Accueil 3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567936" y="6381328"/>
            <a:ext cx="396552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10000" t="3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3866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fr-FR" sz="8000" dirty="0" smtClean="0">
                <a:solidFill>
                  <a:srgbClr val="FF0000"/>
                </a:solidFill>
                <a:latin typeface="Arial Black" pitchFamily="34" charset="0"/>
              </a:rPr>
              <a:t>Merci, chers bienfaiteurs…</a:t>
            </a:r>
            <a:endParaRPr lang="fr-FR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Lucida Handwriting" pitchFamily="66" charset="0"/>
              </a:rPr>
              <a:t>Un cœur pour les enfants…</a:t>
            </a:r>
            <a:endParaRPr lang="fr-FR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pic>
        <p:nvPicPr>
          <p:cNvPr id="5" name="Image 4" descr="Un coeur pour les enf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3168352" cy="5314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550" y="2085975"/>
            <a:ext cx="33909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 : Accueil 2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567936" y="6381328"/>
            <a:ext cx="396552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10000" t="3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3866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fr-FR" sz="8000" dirty="0" smtClean="0">
                <a:solidFill>
                  <a:srgbClr val="FF0000"/>
                </a:solidFill>
                <a:latin typeface="Arial Black" pitchFamily="34" charset="0"/>
              </a:rPr>
              <a:t>Le premier bâtiment de classes…</a:t>
            </a:r>
            <a:endParaRPr lang="fr-FR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Vue-Google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-26616"/>
            <a:ext cx="11064929" cy="691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245</Words>
  <Application>Microsoft Office PowerPoint</Application>
  <PresentationFormat>Affichage à l'écran (4:3)</PresentationFormat>
  <Paragraphs>67</Paragraphs>
  <Slides>183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183</vt:i4>
      </vt:variant>
    </vt:vector>
  </HeadingPairs>
  <TitlesOfParts>
    <vt:vector size="184" baseType="lpstr">
      <vt:lpstr>Thème Office</vt:lpstr>
      <vt:lpstr>Diapositive 1</vt:lpstr>
      <vt:lpstr>Diapositive 2</vt:lpstr>
      <vt:lpstr>Diapositive 3</vt:lpstr>
      <vt:lpstr>L’Œuvre de  Père BOHNEN…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L’école centrale de  l’OPE-PB avant le  12 janvier 2010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Le tremblement de terre du 12 janvier 2010</vt:lpstr>
      <vt:lpstr>Ateliers - Mécanique automobile - Ebénisterie - Electricité - Informatique</vt:lpstr>
      <vt:lpstr>Diapositive 49</vt:lpstr>
      <vt:lpstr>Diapositive 50</vt:lpstr>
      <vt:lpstr>Diapositive 51</vt:lpstr>
      <vt:lpstr>Diapositive 52</vt:lpstr>
      <vt:lpstr>Diapositive 53</vt:lpstr>
      <vt:lpstr>ATELIERS  - Tailleurs - Plomberie - Maçonnerie   ENIS  ADMINISTRATION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CUISINE REFECTOIRE</vt:lpstr>
      <vt:lpstr>Diapositive 62</vt:lpstr>
      <vt:lpstr>Diapositive 63</vt:lpstr>
      <vt:lpstr>Diapositive 64</vt:lpstr>
      <vt:lpstr>SALLES DE CLASSES</vt:lpstr>
      <vt:lpstr>Diapositive 66</vt:lpstr>
      <vt:lpstr>Diapositive 67</vt:lpstr>
      <vt:lpstr>Diapositive 68</vt:lpstr>
      <vt:lpstr>NOUVEAU BATIMENT</vt:lpstr>
      <vt:lpstr>Diapositive 70</vt:lpstr>
      <vt:lpstr>Diapositive 71</vt:lpstr>
      <vt:lpstr>Diapositive 72</vt:lpstr>
      <vt:lpstr>Où reconstruire ?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Le temps des préfabriqués…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Merci, chers bienfaiteurs…</vt:lpstr>
      <vt:lpstr>Un cœur pour les enfants…</vt:lpstr>
      <vt:lpstr>Diapositive 97</vt:lpstr>
      <vt:lpstr>Le premier bâtiment de classes…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  <vt:lpstr>Diapositive 117</vt:lpstr>
      <vt:lpstr>Diapositive 118</vt:lpstr>
      <vt:lpstr>Diapositive 119</vt:lpstr>
      <vt:lpstr>Diapositive 120</vt:lpstr>
      <vt:lpstr>Diapositive 121</vt:lpstr>
      <vt:lpstr>Diapositive 122</vt:lpstr>
      <vt:lpstr>Diapositive 123</vt:lpstr>
      <vt:lpstr>Diapositive 124</vt:lpstr>
      <vt:lpstr>Diapositive 125</vt:lpstr>
      <vt:lpstr>Diapositive 126</vt:lpstr>
      <vt:lpstr>Diapositive 127</vt:lpstr>
      <vt:lpstr>Diapositive 128</vt:lpstr>
      <vt:lpstr>Diapositive 129</vt:lpstr>
      <vt:lpstr>Diapositive 130</vt:lpstr>
      <vt:lpstr>Diapositive 131</vt:lpstr>
      <vt:lpstr>Diapositive 132</vt:lpstr>
      <vt:lpstr>Diapositive 133</vt:lpstr>
      <vt:lpstr>Diapositive 134</vt:lpstr>
      <vt:lpstr>Diapositive 135</vt:lpstr>
      <vt:lpstr>Diapositive 136</vt:lpstr>
      <vt:lpstr>Diapositive 137</vt:lpstr>
      <vt:lpstr>Le 21 décembre 2012</vt:lpstr>
      <vt:lpstr>Diapositive 139</vt:lpstr>
      <vt:lpstr>Diapositive 140</vt:lpstr>
      <vt:lpstr>Diapositive 141</vt:lpstr>
      <vt:lpstr>L’inauguration du 22 décembre 2012</vt:lpstr>
      <vt:lpstr>Diapositive 143</vt:lpstr>
      <vt:lpstr>Diapositive 144</vt:lpstr>
      <vt:lpstr>Diapositive 145</vt:lpstr>
      <vt:lpstr>Diapositive 146</vt:lpstr>
      <vt:lpstr>Diapositive 147</vt:lpstr>
      <vt:lpstr>Diapositive 148</vt:lpstr>
      <vt:lpstr>Diapositive 149</vt:lpstr>
      <vt:lpstr>Diapositive 150</vt:lpstr>
      <vt:lpstr>Diapositive 151</vt:lpstr>
      <vt:lpstr>Diapositive 152</vt:lpstr>
      <vt:lpstr>Diapositive 153</vt:lpstr>
      <vt:lpstr>Diapositive 154</vt:lpstr>
      <vt:lpstr>Diapositive 155</vt:lpstr>
      <vt:lpstr>Diapositive 156</vt:lpstr>
      <vt:lpstr>Diapositive 157</vt:lpstr>
      <vt:lpstr>Diapositive 158</vt:lpstr>
      <vt:lpstr>Diapositive 159</vt:lpstr>
      <vt:lpstr>Diapositive 160</vt:lpstr>
      <vt:lpstr>Diapositive 161</vt:lpstr>
      <vt:lpstr>Diapositive 162</vt:lpstr>
      <vt:lpstr>Diapositive 163</vt:lpstr>
      <vt:lpstr>Diapositive 164</vt:lpstr>
      <vt:lpstr>Diapositive 165</vt:lpstr>
      <vt:lpstr>Diapositive 166</vt:lpstr>
      <vt:lpstr>Diapositive 167</vt:lpstr>
      <vt:lpstr>Diapositive 168</vt:lpstr>
      <vt:lpstr>Diapositive 169</vt:lpstr>
      <vt:lpstr>Diapositive 170</vt:lpstr>
      <vt:lpstr>Diapositive 171</vt:lpstr>
      <vt:lpstr>Diapositive 172</vt:lpstr>
      <vt:lpstr>Diapositive 173</vt:lpstr>
      <vt:lpstr>Diapositive 174</vt:lpstr>
      <vt:lpstr>Diapositive 175</vt:lpstr>
      <vt:lpstr>Diapositive 176</vt:lpstr>
      <vt:lpstr>La rentrée du 7 janvier 2013…</vt:lpstr>
      <vt:lpstr>Diapositive 178</vt:lpstr>
      <vt:lpstr>Diapositive 179</vt:lpstr>
      <vt:lpstr>Diapositive 180</vt:lpstr>
      <vt:lpstr>Diapositive 181</vt:lpstr>
      <vt:lpstr>Diapositive 182</vt:lpstr>
      <vt:lpstr>Diapositive 183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RENAISSANCE DE  L’OPE-PB</dc:title>
  <dc:creator>SIDEL</dc:creator>
  <cp:lastModifiedBy>SIDEL</cp:lastModifiedBy>
  <cp:revision>203</cp:revision>
  <dcterms:created xsi:type="dcterms:W3CDTF">2012-12-24T04:46:31Z</dcterms:created>
  <dcterms:modified xsi:type="dcterms:W3CDTF">2012-12-30T23:12:04Z</dcterms:modified>
</cp:coreProperties>
</file>